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 id="214748371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D5CB72-F906-4BD8-B974-C976193C2AAB}">
  <a:tblStyle styleId="{9ED5CB72-F906-4BD8-B974-C976193C2A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2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140e534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140e534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49140e534_0_2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049140e534_0_2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049140e534_0_2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049140e534_0_2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49140e534_0_2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49140e534_0_2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49140e534_0_2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49140e534_0_2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049140e534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049140e534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049140e534_0_2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049140e534_0_2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49140e534_0_2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49140e534_0_2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49140e534_0_2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49140e534_0_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049140e534_0_2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049140e534_0_2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049140e534_0_2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1049140e534_0_2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140e534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140e534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049140e534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049140e534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140e534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140e534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049140e534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049140e534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049140e534_0_2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049140e534_0_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49140e534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49140e534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49140e534_0_2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49140e534_0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49140e534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049140e534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049140e534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049140e534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{9ED5CB72-F906-4BD8-B974-C976193C2AAB}</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{9ED5CB72-F906-4BD8-B974-C976193C2AAB}</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121850" y="1213825"/>
            <a:ext cx="90177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4100"/>
              <a:t>Express.js</a:t>
            </a:r>
            <a:endParaRPr sz="4100"/>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0" name="Google Shape;980;p81"/>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700" b="1">
                <a:highlight>
                  <a:srgbClr val="FFFF00"/>
                </a:highlight>
              </a:rPr>
              <a:t>REST</a:t>
            </a:r>
            <a:r>
              <a:rPr lang="en" sz="2700"/>
              <a:t>, or </a:t>
            </a:r>
            <a:r>
              <a:rPr lang="en" sz="2700" b="1"/>
              <a:t>representational state transfer</a:t>
            </a:r>
            <a:r>
              <a:rPr lang="en" sz="2700"/>
              <a:t>, is an architecture for creating a web service like an API.</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RESTful APIs must meet the following criteria:</a:t>
            </a:r>
            <a:endParaRPr/>
          </a:p>
        </p:txBody>
      </p:sp>
      <p:sp>
        <p:nvSpPr>
          <p:cNvPr id="986" name="Google Shape;986;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7" name="Google Shape;987;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RESTful API?</a:t>
            </a:r>
            <a:endParaRPr sz="1600">
              <a:solidFill>
                <a:schemeClr val="dk1"/>
              </a:solidFill>
            </a:endParaRPr>
          </a:p>
          <a:p>
            <a:pPr marL="0" lvl="0" indent="0" algn="l" rtl="0">
              <a:spcBef>
                <a:spcPts val="0"/>
              </a:spcBef>
              <a:spcAft>
                <a:spcPts val="0"/>
              </a:spcAft>
              <a:buNone/>
            </a:pPr>
            <a:endParaRPr/>
          </a:p>
        </p:txBody>
      </p:sp>
      <p:sp>
        <p:nvSpPr>
          <p:cNvPr id="988" name="Google Shape;988;p82"/>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Comprise clients, servers, resources and requests (via HTTP).</a:t>
            </a:r>
            <a:endParaRPr sz="1300">
              <a:latin typeface="Roboto"/>
              <a:ea typeface="Roboto"/>
              <a:cs typeface="Roboto"/>
              <a:sym typeface="Roboto"/>
            </a:endParaRPr>
          </a:p>
        </p:txBody>
      </p:sp>
      <p:sp>
        <p:nvSpPr>
          <p:cNvPr id="989" name="Google Shape;989;p82"/>
          <p:cNvSpPr/>
          <p:nvPr/>
        </p:nvSpPr>
        <p:spPr>
          <a:xfrm>
            <a:off x="1352550" y="20025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Use stateless communications between client and server.</a:t>
            </a:r>
            <a:endParaRPr sz="1300">
              <a:latin typeface="Roboto"/>
              <a:ea typeface="Roboto"/>
              <a:cs typeface="Roboto"/>
              <a:sym typeface="Roboto"/>
            </a:endParaRPr>
          </a:p>
        </p:txBody>
      </p:sp>
      <p:sp>
        <p:nvSpPr>
          <p:cNvPr id="990" name="Google Shape;990;p82"/>
          <p:cNvSpPr/>
          <p:nvPr/>
        </p:nvSpPr>
        <p:spPr>
          <a:xfrm>
            <a:off x="1352550" y="2692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Serve cached objects to reduce bandwidth.</a:t>
            </a:r>
            <a:endParaRPr sz="1300">
              <a:latin typeface="Roboto"/>
              <a:ea typeface="Roboto"/>
              <a:cs typeface="Roboto"/>
              <a:sym typeface="Roboto"/>
            </a:endParaRPr>
          </a:p>
        </p:txBody>
      </p:sp>
      <p:sp>
        <p:nvSpPr>
          <p:cNvPr id="991" name="Google Shape;991;p82"/>
          <p:cNvSpPr/>
          <p:nvPr/>
        </p:nvSpPr>
        <p:spPr>
          <a:xfrm>
            <a:off x="1352550" y="3385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Maintain a uniform interface between the client and the server so that they can evolve separately.</a:t>
            </a:r>
            <a:endParaRPr sz="1300">
              <a:latin typeface="Roboto"/>
              <a:ea typeface="Roboto"/>
              <a:cs typeface="Roboto"/>
              <a:sym typeface="Roboto"/>
            </a:endParaRPr>
          </a:p>
        </p:txBody>
      </p:sp>
      <p:sp>
        <p:nvSpPr>
          <p:cNvPr id="992" name="Google Shape;992;p82"/>
          <p:cNvSpPr/>
          <p:nvPr/>
        </p:nvSpPr>
        <p:spPr>
          <a:xfrm>
            <a:off x="1364850" y="40783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Optionally, can perform code on demand.</a:t>
            </a:r>
            <a:endParaRPr sz="1300">
              <a:latin typeface="Roboto"/>
              <a:ea typeface="Roboto"/>
              <a:cs typeface="Roboto"/>
              <a:sym typeface="Roboto"/>
            </a:endParaRPr>
          </a:p>
        </p:txBody>
      </p:sp>
      <p:sp>
        <p:nvSpPr>
          <p:cNvPr id="993" name="Google Shape;993;p8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994" name="Google Shape;994;p8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995" name="Google Shape;995;p8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996" name="Google Shape;996;p8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997" name="Google Shape;997;p8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998" name="Google Shape;998;p8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999" name="Google Shape;999;p8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00" name="Google Shape;1000;p8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1001" name="Google Shape;1001;p8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1002" name="Google Shape;1002;p8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What are the HTTP methods?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008" name="Google Shape;1008;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 methods</a:t>
            </a:r>
            <a:endParaRPr sz="1600">
              <a:solidFill>
                <a:schemeClr val="dk1"/>
              </a:solidFill>
            </a:endParaRPr>
          </a:p>
          <a:p>
            <a:pPr marL="0" lvl="0" indent="0" algn="l" rtl="0">
              <a:spcBef>
                <a:spcPts val="0"/>
              </a:spcBef>
              <a:spcAft>
                <a:spcPts val="0"/>
              </a:spcAft>
              <a:buNone/>
            </a:pPr>
            <a:endParaRPr/>
          </a:p>
        </p:txBody>
      </p:sp>
      <p:sp>
        <p:nvSpPr>
          <p:cNvPr id="1014" name="Google Shape;1014;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5" name="Google Shape;1015;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will use the following four main HTTP methods:</a:t>
            </a:r>
            <a:endParaRPr/>
          </a:p>
        </p:txBody>
      </p:sp>
      <p:graphicFrame>
        <p:nvGraphicFramePr>
          <p:cNvPr id="1016" name="Google Shape;1016;p84"/>
          <p:cNvGraphicFramePr/>
          <p:nvPr/>
        </p:nvGraphicFramePr>
        <p:xfrm>
          <a:off x="415050" y="1254875"/>
          <a:ext cx="3000000" cy="3000000"/>
        </p:xfrm>
        <a:graphic>
          <a:graphicData uri="http://schemas.openxmlformats.org/drawingml/2006/table">
            <a:tbl>
              <a:tblPr>
                <a:noFill/>
                <a:tableStyleId>{9ED5CB72-F906-4BD8-B974-C976193C2AAB}</a:tableStyleId>
              </a:tblPr>
              <a:tblGrid>
                <a:gridCol w="1572125">
                  <a:extLst>
                    <a:ext uri="{9D8B030D-6E8A-4147-A177-3AD203B41FA5}">
                      <a16:colId xmlns:a16="http://schemas.microsoft.com/office/drawing/2014/main" val="20000"/>
                    </a:ext>
                  </a:extLst>
                </a:gridCol>
                <a:gridCol w="6776525">
                  <a:extLst>
                    <a:ext uri="{9D8B030D-6E8A-4147-A177-3AD203B41FA5}">
                      <a16:colId xmlns:a16="http://schemas.microsoft.com/office/drawing/2014/main" val="20001"/>
                    </a:ext>
                  </a:extLst>
                </a:gridCol>
              </a:tblGrid>
              <a:tr h="854225">
                <a:tc>
                  <a:txBody>
                    <a:bodyPr/>
                    <a:lstStyle/>
                    <a:p>
                      <a:pPr marL="0" lvl="0" indent="0" algn="r" rtl="0">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854225">
                <a:tc>
                  <a:txBody>
                    <a:bodyPr/>
                    <a:lstStyle/>
                    <a:p>
                      <a:pPr marL="0" lvl="0" indent="0" algn="r" rtl="0">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854225">
                <a:tc>
                  <a:txBody>
                    <a:bodyPr/>
                    <a:lstStyle/>
                    <a:p>
                      <a:pPr marL="0" lvl="0" indent="0" algn="r" rtl="0">
                        <a:spcBef>
                          <a:spcPts val="0"/>
                        </a:spcBef>
                        <a:spcAft>
                          <a:spcPts val="0"/>
                        </a:spcAft>
                        <a:buClr>
                          <a:schemeClr val="dk1"/>
                        </a:buClr>
                        <a:buSzPts val="1100"/>
                        <a:buFont typeface="Arial"/>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r h="854225">
                <a:tc>
                  <a:txBody>
                    <a:bodyPr/>
                    <a:lstStyle/>
                    <a:p>
                      <a:pPr marL="0" lvl="0" indent="0" algn="r" rtl="0">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8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does the code look like?</a:t>
            </a:r>
            <a:endParaRPr/>
          </a:p>
        </p:txBody>
      </p:sp>
      <p:sp>
        <p:nvSpPr>
          <p:cNvPr id="1022" name="Google Shape;1022;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Snippets</a:t>
            </a:r>
            <a:endParaRPr>
              <a:solidFill>
                <a:schemeClr val="dk1"/>
              </a:solidFill>
            </a:endParaRPr>
          </a:p>
          <a:p>
            <a:pPr marL="0" lvl="0" indent="0" algn="l" rtl="0">
              <a:spcBef>
                <a:spcPts val="0"/>
              </a:spcBef>
              <a:spcAft>
                <a:spcPts val="0"/>
              </a:spcAft>
              <a:buNone/>
            </a:pPr>
            <a:endParaRPr/>
          </a:p>
        </p:txBody>
      </p:sp>
      <p:sp>
        <p:nvSpPr>
          <p:cNvPr id="1028" name="Google Shape;1028;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9" name="Google Shape;102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we have an example of a few Express.js routes:</a:t>
            </a:r>
            <a:endParaRPr/>
          </a:p>
        </p:txBody>
      </p:sp>
      <p:sp>
        <p:nvSpPr>
          <p:cNvPr id="1030" name="Google Shape;1030;p86"/>
          <p:cNvSpPr/>
          <p:nvPr/>
        </p:nvSpPr>
        <p:spPr>
          <a:xfrm>
            <a:off x="400350" y="2367225"/>
            <a:ext cx="7275900" cy="2332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static homepage</a:t>
            </a:r>
            <a:endParaRPr sz="17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 </a:t>
            </a:r>
            <a:endParaRPr sz="1700">
              <a:solidFill>
                <a:srgbClr val="00C8E9"/>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9CDCFE"/>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sendFile</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'index.html'</a:t>
            </a:r>
            <a:r>
              <a:rPr lang="en" sz="1700">
                <a:solidFill>
                  <a:srgbClr val="D4D4D4"/>
                </a:solidFill>
                <a:latin typeface="Inconsolata SemiBold"/>
                <a:ea typeface="Inconsolata SemiBold"/>
                <a:cs typeface="Inconsolata SemiBold"/>
                <a:sym typeface="Inconsolata SemiBold"/>
              </a:rPr>
              <a:t>);</a:t>
            </a:r>
            <a:endParaRPr sz="17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endParaRPr sz="17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all reviews</a:t>
            </a:r>
            <a:endParaRPr sz="17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'/api/reviews</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a:t>
            </a:r>
            <a:endParaRPr sz="1700">
              <a:solidFill>
                <a:srgbClr val="00C8E9"/>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 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json</a:t>
            </a:r>
            <a:r>
              <a:rPr lang="en" sz="1700">
                <a:solidFill>
                  <a:srgbClr val="D4D4D4"/>
                </a:solidFill>
                <a:latin typeface="Inconsolata SemiBold"/>
                <a:ea typeface="Inconsolata SemiBold"/>
                <a:cs typeface="Inconsolata SemiBold"/>
                <a:sym typeface="Inconsolata SemiBold"/>
              </a:rPr>
              <a:t>(</a:t>
            </a:r>
            <a:r>
              <a:rPr lang="en" sz="1700">
                <a:solidFill>
                  <a:srgbClr val="00C8E9"/>
                </a:solidFill>
                <a:latin typeface="Inconsolata SemiBold"/>
                <a:ea typeface="Inconsolata SemiBold"/>
                <a:cs typeface="Inconsolata SemiBold"/>
                <a:sym typeface="Inconsolata SemiBold"/>
              </a:rPr>
              <a:t>reviewData</a:t>
            </a:r>
            <a:r>
              <a:rPr lang="en" sz="1700">
                <a:solidFill>
                  <a:srgbClr val="D4D4D4"/>
                </a:solidFill>
                <a:latin typeface="Inconsolata SemiBold"/>
                <a:ea typeface="Inconsolata SemiBold"/>
                <a:cs typeface="Inconsolata SemiBold"/>
                <a:sym typeface="Inconsolata SemiBold"/>
              </a:rPr>
              <a:t>));</a:t>
            </a:r>
            <a:endParaRPr sz="1100">
              <a:solidFill>
                <a:schemeClr val="lt1"/>
              </a:solidFill>
              <a:latin typeface="Inconsolata SemiBold"/>
              <a:ea typeface="Inconsolata SemiBold"/>
              <a:cs typeface="Inconsolata SemiBold"/>
              <a:sym typeface="Inconsolata SemiBold"/>
            </a:endParaRPr>
          </a:p>
        </p:txBody>
      </p:sp>
      <p:sp>
        <p:nvSpPr>
          <p:cNvPr id="1031" name="Google Shape;1031;p86"/>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Use </a:t>
            </a:r>
            <a:r>
              <a:rPr lang="en" sz="1600">
                <a:solidFill>
                  <a:srgbClr val="FFFF00"/>
                </a:solidFill>
                <a:highlight>
                  <a:srgbClr val="000000"/>
                </a:highlight>
                <a:latin typeface="Inconsolata SemiBold"/>
                <a:ea typeface="Inconsolata SemiBold"/>
                <a:cs typeface="Inconsolata SemiBold"/>
                <a:sym typeface="Inconsolata SemiBold"/>
              </a:rPr>
              <a:t>get()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post()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delete()</a:t>
            </a:r>
            <a:r>
              <a:rPr lang="en" sz="1600">
                <a:latin typeface="Roboto"/>
                <a:ea typeface="Roboto"/>
                <a:cs typeface="Roboto"/>
                <a:sym typeface="Roboto"/>
              </a:rPr>
              <a:t>, and similar methods to create routes.</a:t>
            </a:r>
            <a:endParaRPr sz="1600">
              <a:latin typeface="Roboto"/>
              <a:ea typeface="Roboto"/>
              <a:cs typeface="Roboto"/>
              <a:sym typeface="Roboto"/>
            </a:endParaRPr>
          </a:p>
        </p:txBody>
      </p:sp>
      <p:sp>
        <p:nvSpPr>
          <p:cNvPr id="1032" name="Google Shape;1032;p86"/>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first argument is the path, </a:t>
            </a:r>
            <a:r>
              <a:rPr lang="en" sz="1600">
                <a:solidFill>
                  <a:srgbClr val="FF992D"/>
                </a:solidFill>
                <a:highlight>
                  <a:srgbClr val="000000"/>
                </a:highlight>
                <a:latin typeface="Inconsolata SemiBold"/>
                <a:ea typeface="Inconsolata SemiBold"/>
                <a:cs typeface="Inconsolata SemiBold"/>
                <a:sym typeface="Inconsolata SemiBold"/>
              </a:rPr>
              <a:t>/api/reviews</a:t>
            </a:r>
            <a:r>
              <a:rPr lang="en" sz="1600">
                <a:latin typeface="Roboto"/>
                <a:ea typeface="Roboto"/>
                <a:cs typeface="Roboto"/>
                <a:sym typeface="Roboto"/>
              </a:rPr>
              <a:t>.</a:t>
            </a:r>
            <a:endParaRPr sz="1600">
              <a:latin typeface="Roboto"/>
              <a:ea typeface="Roboto"/>
              <a:cs typeface="Roboto"/>
              <a:sym typeface="Roboto"/>
            </a:endParaRPr>
          </a:p>
        </p:txBody>
      </p:sp>
      <p:grpSp>
        <p:nvGrpSpPr>
          <p:cNvPr id="1033" name="Google Shape;1033;p86"/>
          <p:cNvGrpSpPr/>
          <p:nvPr/>
        </p:nvGrpSpPr>
        <p:grpSpPr>
          <a:xfrm>
            <a:off x="429795" y="1198554"/>
            <a:ext cx="577822" cy="412443"/>
            <a:chOff x="453224" y="1424000"/>
            <a:chExt cx="510985" cy="364800"/>
          </a:xfrm>
        </p:grpSpPr>
        <p:sp>
          <p:nvSpPr>
            <p:cNvPr id="1034" name="Google Shape;1034;p86"/>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35" name="Google Shape;1035;p86"/>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1036" name="Google Shape;1036;p86"/>
          <p:cNvGrpSpPr/>
          <p:nvPr/>
        </p:nvGrpSpPr>
        <p:grpSpPr>
          <a:xfrm>
            <a:off x="429795" y="1789644"/>
            <a:ext cx="577822" cy="412443"/>
            <a:chOff x="453224" y="1424000"/>
            <a:chExt cx="510985" cy="364800"/>
          </a:xfrm>
        </p:grpSpPr>
        <p:sp>
          <p:nvSpPr>
            <p:cNvPr id="1037" name="Google Shape;1037;p86"/>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38" name="Google Shape;1038;p86"/>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Snippets (Continued)</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044" name="Google Shape;1044;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5" name="Google Shape;1045;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we have an example of a POST route:</a:t>
            </a:r>
            <a:endParaRPr/>
          </a:p>
        </p:txBody>
      </p:sp>
      <p:sp>
        <p:nvSpPr>
          <p:cNvPr id="1046" name="Google Shape;1046;p87"/>
          <p:cNvSpPr/>
          <p:nvPr/>
        </p:nvSpPr>
        <p:spPr>
          <a:xfrm>
            <a:off x="400350" y="2950925"/>
            <a:ext cx="7275900" cy="1977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POST route to add a single review</a:t>
            </a:r>
            <a:endParaRPr sz="13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00FFFF"/>
                </a:solidFill>
                <a:latin typeface="Inconsolata SemiBold"/>
                <a:ea typeface="Inconsolata SemiBold"/>
                <a:cs typeface="Inconsolata SemiBold"/>
                <a:sym typeface="Inconsolata SemiBold"/>
              </a:rPr>
              <a:t>app</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post</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'/api/reviews'</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=&gt;</a:t>
            </a:r>
            <a:r>
              <a:rPr lang="en">
                <a:solidFill>
                  <a:srgbClr val="D4D4D4"/>
                </a:solidFill>
                <a:latin typeface="Inconsolata SemiBold"/>
                <a:ea typeface="Inconsolata SemiBold"/>
                <a:cs typeface="Inconsolata SemiBold"/>
                <a:sym typeface="Inconsolata SemiBold"/>
              </a:rPr>
              <a:t> {</a:t>
            </a: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  const</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 =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body</a:t>
            </a:r>
            <a:endParaRPr>
              <a:solidFill>
                <a:srgbClr val="00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CDCAA"/>
                </a:solidFill>
                <a:latin typeface="Inconsolata SemiBold"/>
                <a:ea typeface="Inconsolata SemiBold"/>
                <a:cs typeface="Inconsolata SemiBold"/>
                <a:sym typeface="Inconsolata SemiBold"/>
              </a:rPr>
              <a:t>   </a:t>
            </a:r>
            <a:r>
              <a:rPr lang="en">
                <a:solidFill>
                  <a:srgbClr val="FFFF00"/>
                </a:solidFill>
                <a:latin typeface="Inconsolata SemiBold"/>
                <a:ea typeface="Inconsolata SemiBold"/>
                <a:cs typeface="Inconsolata SemiBold"/>
                <a:sym typeface="Inconsolata SemiBold"/>
              </a:rPr>
              <a:t>writeToFile</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destination</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a:t>
            </a:r>
            <a:endParaRPr>
              <a:solidFill>
                <a:srgbClr val="DCDCAA"/>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9CDCFE"/>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json</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t>
            </a:r>
            <a:r>
              <a:rPr lang="en">
                <a:solidFill>
                  <a:srgbClr val="00C8E9"/>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req.method</a:t>
            </a:r>
            <a:r>
              <a:rPr lang="en">
                <a:solidFill>
                  <a:srgbClr val="00C8E9"/>
                </a:solidFill>
                <a:latin typeface="Inconsolata SemiBold"/>
                <a:ea typeface="Inconsolata SemiBold"/>
                <a:cs typeface="Inconsolata SemiBold"/>
                <a:sym typeface="Inconsolata SemiBold"/>
              </a:rPr>
              <a:t>}</a:t>
            </a:r>
            <a:r>
              <a:rPr lang="en">
                <a:solidFill>
                  <a:srgbClr val="CE9178"/>
                </a:solidFill>
                <a:latin typeface="Inconsolata SemiBold"/>
                <a:ea typeface="Inconsolata SemiBold"/>
                <a:cs typeface="Inconsolata SemiBold"/>
                <a:sym typeface="Inconsolata SemiBold"/>
              </a:rPr>
              <a:t> </a:t>
            </a:r>
            <a:r>
              <a:rPr lang="en">
                <a:solidFill>
                  <a:srgbClr val="FF992D"/>
                </a:solidFill>
                <a:latin typeface="Inconsolata SemiBold"/>
                <a:ea typeface="Inconsolata SemiBold"/>
                <a:cs typeface="Inconsolata SemiBold"/>
                <a:sym typeface="Inconsolata SemiBold"/>
              </a:rPr>
              <a:t>received`</a:t>
            </a:r>
            <a:r>
              <a:rPr lang="en">
                <a:solidFill>
                  <a:srgbClr val="D4D4D4"/>
                </a:solidFill>
                <a:latin typeface="Inconsolata SemiBold"/>
                <a:ea typeface="Inconsolata SemiBold"/>
                <a:cs typeface="Inconsolata SemiBold"/>
                <a:sym typeface="Inconsolata SemiBold"/>
              </a:rPr>
              <a:t>);</a:t>
            </a: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a:t>
            </a:r>
            <a:endParaRPr sz="1700">
              <a:solidFill>
                <a:srgbClr val="DCE0E5"/>
              </a:solidFill>
              <a:latin typeface="Inconsolata SemiBold"/>
              <a:ea typeface="Inconsolata SemiBold"/>
              <a:cs typeface="Inconsolata SemiBold"/>
              <a:sym typeface="Inconsolata SemiBold"/>
            </a:endParaRPr>
          </a:p>
        </p:txBody>
      </p:sp>
      <p:sp>
        <p:nvSpPr>
          <p:cNvPr id="1047" name="Google Shape;1047;p87"/>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a:t>
            </a:r>
            <a:r>
              <a:rPr lang="en" sz="1600" b="1">
                <a:highlight>
                  <a:srgbClr val="FFFF00"/>
                </a:highlight>
                <a:latin typeface="Roboto"/>
                <a:ea typeface="Roboto"/>
                <a:cs typeface="Roboto"/>
                <a:sym typeface="Roboto"/>
              </a:rPr>
              <a:t>path</a:t>
            </a:r>
            <a:r>
              <a:rPr lang="en" sz="1600">
                <a:latin typeface="Roboto"/>
                <a:ea typeface="Roboto"/>
                <a:cs typeface="Roboto"/>
                <a:sym typeface="Roboto"/>
              </a:rPr>
              <a:t> is the part of the route that comes after the base URL.</a:t>
            </a:r>
            <a:endParaRPr sz="1600">
              <a:latin typeface="Roboto"/>
              <a:ea typeface="Roboto"/>
              <a:cs typeface="Roboto"/>
              <a:sym typeface="Roboto"/>
            </a:endParaRPr>
          </a:p>
        </p:txBody>
      </p:sp>
      <p:sp>
        <p:nvSpPr>
          <p:cNvPr id="1048" name="Google Shape;1048;p87"/>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POST routes also accept the path as the first argument.</a:t>
            </a:r>
            <a:endParaRPr sz="1600">
              <a:latin typeface="Roboto"/>
              <a:ea typeface="Roboto"/>
              <a:cs typeface="Roboto"/>
              <a:sym typeface="Roboto"/>
            </a:endParaRPr>
          </a:p>
        </p:txBody>
      </p:sp>
      <p:grpSp>
        <p:nvGrpSpPr>
          <p:cNvPr id="1049" name="Google Shape;1049;p87"/>
          <p:cNvGrpSpPr/>
          <p:nvPr/>
        </p:nvGrpSpPr>
        <p:grpSpPr>
          <a:xfrm>
            <a:off x="429795" y="1198554"/>
            <a:ext cx="577822" cy="412443"/>
            <a:chOff x="453224" y="1424000"/>
            <a:chExt cx="510985" cy="364800"/>
          </a:xfrm>
        </p:grpSpPr>
        <p:sp>
          <p:nvSpPr>
            <p:cNvPr id="1050" name="Google Shape;1050;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51" name="Google Shape;1051;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1052" name="Google Shape;1052;p87"/>
          <p:cNvGrpSpPr/>
          <p:nvPr/>
        </p:nvGrpSpPr>
        <p:grpSpPr>
          <a:xfrm>
            <a:off x="429795" y="1789644"/>
            <a:ext cx="577822" cy="412443"/>
            <a:chOff x="453224" y="1424000"/>
            <a:chExt cx="510985" cy="364800"/>
          </a:xfrm>
        </p:grpSpPr>
        <p:sp>
          <p:nvSpPr>
            <p:cNvPr id="1053" name="Google Shape;1053;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54" name="Google Shape;1054;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1055" name="Google Shape;1055;p87"/>
          <p:cNvSpPr/>
          <p:nvPr/>
        </p:nvSpPr>
        <p:spPr>
          <a:xfrm>
            <a:off x="1141350" y="233335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second argument is a callback: </a:t>
            </a:r>
            <a:r>
              <a:rPr lang="en" sz="1600">
                <a:solidFill>
                  <a:srgbClr val="FFFFFF"/>
                </a:solidFill>
                <a:highlight>
                  <a:srgbClr val="000000"/>
                </a:highlight>
                <a:latin typeface="Inconsolata SemiBold"/>
                <a:ea typeface="Inconsolata SemiBold"/>
                <a:cs typeface="Inconsolata SemiBold"/>
                <a:sym typeface="Inconsolata SemiBold"/>
              </a:rPr>
              <a:t>(</a:t>
            </a:r>
            <a:r>
              <a:rPr lang="en" sz="1600">
                <a:solidFill>
                  <a:srgbClr val="00FFFF"/>
                </a:solidFill>
                <a:highlight>
                  <a:srgbClr val="000000"/>
                </a:highlight>
                <a:latin typeface="Inconsolata SemiBold"/>
                <a:ea typeface="Inconsolata SemiBold"/>
                <a:cs typeface="Inconsolata SemiBold"/>
                <a:sym typeface="Inconsolata SemiBold"/>
              </a:rPr>
              <a:t>req</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FFFF"/>
                </a:solidFill>
                <a:highlight>
                  <a:srgbClr val="000000"/>
                </a:highlight>
                <a:latin typeface="Inconsolata SemiBold"/>
                <a:ea typeface="Inconsolata SemiBold"/>
                <a:cs typeface="Inconsolata SemiBold"/>
                <a:sym typeface="Inconsolata SemiBold"/>
              </a:rPr>
              <a:t>res</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C8E9"/>
                </a:solidFill>
                <a:highlight>
                  <a:srgbClr val="000000"/>
                </a:highlight>
                <a:latin typeface="Inconsolata SemiBold"/>
                <a:ea typeface="Inconsolata SemiBold"/>
                <a:cs typeface="Inconsolata SemiBold"/>
                <a:sym typeface="Inconsolata SemiBold"/>
              </a:rPr>
              <a:t>=&gt;</a:t>
            </a:r>
            <a:r>
              <a:rPr lang="en" sz="1600">
                <a:solidFill>
                  <a:srgbClr val="FFFFFF"/>
                </a:solidFill>
                <a:highlight>
                  <a:srgbClr val="000000"/>
                </a:highlight>
                <a:latin typeface="Inconsolata SemiBold"/>
                <a:ea typeface="Inconsolata SemiBold"/>
                <a:cs typeface="Inconsolata SemiBold"/>
                <a:sym typeface="Inconsolata SemiBold"/>
              </a:rPr>
              <a:t> { }</a:t>
            </a:r>
            <a:r>
              <a:rPr lang="en" sz="1600">
                <a:latin typeface="Roboto"/>
                <a:ea typeface="Roboto"/>
                <a:cs typeface="Roboto"/>
                <a:sym typeface="Roboto"/>
              </a:rPr>
              <a:t>.</a:t>
            </a:r>
            <a:endParaRPr sz="1600">
              <a:latin typeface="Roboto"/>
              <a:ea typeface="Roboto"/>
              <a:cs typeface="Roboto"/>
              <a:sym typeface="Roboto"/>
            </a:endParaRPr>
          </a:p>
        </p:txBody>
      </p:sp>
      <p:grpSp>
        <p:nvGrpSpPr>
          <p:cNvPr id="1056" name="Google Shape;1056;p87"/>
          <p:cNvGrpSpPr/>
          <p:nvPr/>
        </p:nvGrpSpPr>
        <p:grpSpPr>
          <a:xfrm>
            <a:off x="429795" y="2370294"/>
            <a:ext cx="577822" cy="412443"/>
            <a:chOff x="453224" y="1424000"/>
            <a:chExt cx="510985" cy="364800"/>
          </a:xfrm>
        </p:grpSpPr>
        <p:sp>
          <p:nvSpPr>
            <p:cNvPr id="1057" name="Google Shape;1057;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58" name="Google Shape;1058;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8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does this relate to the front end?</a:t>
            </a:r>
            <a:endParaRPr/>
          </a:p>
        </p:txBody>
      </p:sp>
      <p:sp>
        <p:nvSpPr>
          <p:cNvPr id="1064" name="Google Shape;1064;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Client-Side Requests</a:t>
            </a:r>
            <a:endParaRPr/>
          </a:p>
        </p:txBody>
      </p:sp>
      <p:sp>
        <p:nvSpPr>
          <p:cNvPr id="1070" name="Google Shape;1070;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1" name="Google Shape;1071;p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the Fetch API to make requests to the Express.js server.</a:t>
            </a:r>
            <a:endParaRPr/>
          </a:p>
        </p:txBody>
      </p:sp>
      <p:sp>
        <p:nvSpPr>
          <p:cNvPr id="1072" name="Google Shape;1072;p89"/>
          <p:cNvSpPr/>
          <p:nvPr/>
        </p:nvSpPr>
        <p:spPr>
          <a:xfrm>
            <a:off x="400350" y="2367225"/>
            <a:ext cx="7275900" cy="2450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Fetch request to add a new pet</a:t>
            </a:r>
            <a:endParaRPr sz="13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00C8E9"/>
                </a:solidFill>
                <a:latin typeface="Inconsolata SemiBold"/>
                <a:ea typeface="Inconsolata SemiBold"/>
                <a:cs typeface="Inconsolata SemiBold"/>
                <a:sym typeface="Inconsolata SemiBold"/>
              </a:rPr>
              <a:t>const</a:t>
            </a: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addPet</a:t>
            </a:r>
            <a:r>
              <a:rPr lang="en" sz="1300">
                <a:solidFill>
                  <a:srgbClr val="D4D4D4"/>
                </a:solidFill>
                <a:latin typeface="Inconsolata SemiBold"/>
                <a:ea typeface="Inconsolata SemiBold"/>
                <a:cs typeface="Inconsolata SemiBold"/>
                <a:sym typeface="Inconsolata SemiBold"/>
              </a:rPr>
              <a:t> = (</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FFFF00"/>
                </a:solidFill>
                <a:latin typeface="Inconsolata SemiBold"/>
                <a:ea typeface="Inconsolata SemiBold"/>
                <a:cs typeface="Inconsolata SemiBold"/>
                <a:sym typeface="Inconsolata SemiBold"/>
              </a:rPr>
              <a:t> fetch</a:t>
            </a:r>
            <a:r>
              <a:rPr lang="en" sz="1300">
                <a:solidFill>
                  <a:srgbClr val="D4D4D4"/>
                </a:solidFill>
                <a:latin typeface="Inconsolata SemiBold"/>
                <a:ea typeface="Inconsolata SemiBold"/>
                <a:cs typeface="Inconsolata SemiBold"/>
                <a:sym typeface="Inconsolata SemiBold"/>
              </a:rPr>
              <a:t>(</a:t>
            </a:r>
            <a:r>
              <a:rPr lang="en" sz="1300">
                <a:solidFill>
                  <a:srgbClr val="FF992D"/>
                </a:solidFill>
                <a:latin typeface="Inconsolata SemiBold"/>
                <a:ea typeface="Inconsolata SemiBold"/>
                <a:cs typeface="Inconsolata SemiBold"/>
                <a:sym typeface="Inconsolata SemiBold"/>
              </a:rPr>
              <a:t>'/api/pets'</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method:</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'POST'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headers:</a:t>
            </a:r>
            <a:r>
              <a:rPr lang="en" sz="1300">
                <a:solidFill>
                  <a:srgbClr val="D4D4D4"/>
                </a:solidFill>
                <a:latin typeface="Inconsolata SemiBold"/>
                <a:ea typeface="Inconsolata SemiBold"/>
                <a:cs typeface="Inconsolata SemiBold"/>
                <a:sym typeface="Inconsolata SemiBold"/>
              </a:rPr>
              <a:t> { </a:t>
            </a:r>
            <a:r>
              <a:rPr lang="en" sz="1300">
                <a:solidFill>
                  <a:srgbClr val="FF992D"/>
                </a:solidFill>
                <a:latin typeface="Inconsolata SemiBold"/>
                <a:ea typeface="Inconsolata SemiBold"/>
                <a:cs typeface="Inconsolata SemiBold"/>
                <a:sym typeface="Inconsolata SemiBold"/>
              </a:rPr>
              <a:t>'Content-Type'</a:t>
            </a:r>
            <a:r>
              <a:rPr lang="en" sz="1300">
                <a:solidFill>
                  <a:srgbClr val="9CDCFE"/>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'application/json'</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body:</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stringify</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console</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log</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a:t>
            </a:r>
            <a:endParaRPr sz="1900">
              <a:solidFill>
                <a:srgbClr val="AFC0DC"/>
              </a:solidFill>
              <a:latin typeface="Inconsolata SemiBold"/>
              <a:ea typeface="Inconsolata SemiBold"/>
              <a:cs typeface="Inconsolata SemiBold"/>
              <a:sym typeface="Inconsolata SemiBold"/>
            </a:endParaRPr>
          </a:p>
        </p:txBody>
      </p:sp>
      <p:sp>
        <p:nvSpPr>
          <p:cNvPr id="1073" name="Google Shape;1073;p89"/>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We can create </a:t>
            </a:r>
            <a:r>
              <a:rPr lang="en">
                <a:solidFill>
                  <a:srgbClr val="FFFFFF"/>
                </a:solidFill>
                <a:highlight>
                  <a:srgbClr val="000000"/>
                </a:highlight>
                <a:latin typeface="Inconsolata SemiBold"/>
                <a:ea typeface="Inconsolata SemiBold"/>
                <a:cs typeface="Inconsolata SemiBold"/>
                <a:sym typeface="Inconsolata SemiBold"/>
              </a:rPr>
              <a:t>fetch()</a:t>
            </a:r>
            <a:r>
              <a:rPr lang="en">
                <a:latin typeface="Roboto"/>
                <a:ea typeface="Roboto"/>
                <a:cs typeface="Roboto"/>
                <a:sym typeface="Roboto"/>
              </a:rPr>
              <a:t> requests that the server-side routes understand and respond to.</a:t>
            </a:r>
            <a:endParaRPr>
              <a:latin typeface="Roboto"/>
              <a:ea typeface="Roboto"/>
              <a:cs typeface="Roboto"/>
              <a:sym typeface="Roboto"/>
            </a:endParaRPr>
          </a:p>
        </p:txBody>
      </p:sp>
      <p:sp>
        <p:nvSpPr>
          <p:cNvPr id="1074" name="Google Shape;1074;p89"/>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POST requests will send a request body that we capture server-side.</a:t>
            </a:r>
            <a:endParaRPr>
              <a:latin typeface="Roboto"/>
              <a:ea typeface="Roboto"/>
              <a:cs typeface="Roboto"/>
              <a:sym typeface="Roboto"/>
            </a:endParaRPr>
          </a:p>
        </p:txBody>
      </p:sp>
      <p:grpSp>
        <p:nvGrpSpPr>
          <p:cNvPr id="1075" name="Google Shape;1075;p89"/>
          <p:cNvGrpSpPr/>
          <p:nvPr/>
        </p:nvGrpSpPr>
        <p:grpSpPr>
          <a:xfrm>
            <a:off x="429795" y="1198554"/>
            <a:ext cx="577822" cy="412443"/>
            <a:chOff x="453224" y="1424000"/>
            <a:chExt cx="510985" cy="364800"/>
          </a:xfrm>
        </p:grpSpPr>
        <p:sp>
          <p:nvSpPr>
            <p:cNvPr id="1076" name="Google Shape;1076;p89"/>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77" name="Google Shape;1077;p89"/>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1078" name="Google Shape;1078;p89"/>
          <p:cNvGrpSpPr/>
          <p:nvPr/>
        </p:nvGrpSpPr>
        <p:grpSpPr>
          <a:xfrm>
            <a:off x="429795" y="1789644"/>
            <a:ext cx="577822" cy="412443"/>
            <a:chOff x="453224" y="1424000"/>
            <a:chExt cx="510985" cy="364800"/>
          </a:xfrm>
        </p:grpSpPr>
        <p:sp>
          <p:nvSpPr>
            <p:cNvPr id="1079" name="Google Shape;1079;p89"/>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80" name="Google Shape;1080;p89"/>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0"/>
          <p:cNvSpPr txBox="1">
            <a:spLocks noGrp="1"/>
          </p:cNvSpPr>
          <p:nvPr>
            <p:ph type="title"/>
          </p:nvPr>
        </p:nvSpPr>
        <p:spPr>
          <a:xfrm>
            <a:off x="25" y="274800"/>
            <a:ext cx="8563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Making </a:t>
            </a:r>
            <a:r>
              <a:rPr lang="en">
                <a:solidFill>
                  <a:srgbClr val="000000"/>
                </a:solidFill>
                <a:highlight>
                  <a:srgbClr val="FFFFFF"/>
                </a:highlight>
                <a:latin typeface="Inconsolata"/>
                <a:ea typeface="Inconsolata"/>
                <a:cs typeface="Inconsolata"/>
                <a:sym typeface="Inconsolata"/>
              </a:rPr>
              <a:t>fetch()</a:t>
            </a:r>
            <a:r>
              <a:rPr lang="en"/>
              <a:t> requests will be no different than making calls to a third-party API. The only difference is that this API will run locally.</a:t>
            </a:r>
            <a:endParaRPr/>
          </a:p>
        </p:txBody>
      </p:sp>
      <p:sp>
        <p:nvSpPr>
          <p:cNvPr id="1086" name="Google Shape;1086;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Express.js?</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Resolving Requests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092" name="Google Shape;1092;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3" name="Google Shape;1093;p91"/>
          <p:cNvSpPr/>
          <p:nvPr/>
        </p:nvSpPr>
        <p:spPr>
          <a:xfrm>
            <a:off x="400350" y="2253300"/>
            <a:ext cx="8285400" cy="2447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app</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put</a:t>
            </a:r>
            <a:r>
              <a:rPr lang="en" sz="2500">
                <a:solidFill>
                  <a:srgbClr val="FFFFFF"/>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'/api/pets/:pet_id'</a:t>
            </a:r>
            <a:r>
              <a:rPr lang="en" sz="2500">
                <a:solidFill>
                  <a:srgbClr val="FFFFFF"/>
                </a:solidFill>
                <a:latin typeface="Inconsolata SemiBold"/>
                <a:ea typeface="Inconsolata SemiBold"/>
                <a:cs typeface="Inconsolata SemiBold"/>
                <a:sym typeface="Inconsolata SemiBold"/>
              </a:rPr>
              <a:t>,</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req</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res</a:t>
            </a:r>
            <a:r>
              <a:rPr lang="en" sz="2500">
                <a:solidFill>
                  <a:srgbClr val="D4D4D4"/>
                </a:solidFill>
                <a:latin typeface="Inconsolata SemiBold"/>
                <a:ea typeface="Inconsolata SemiBold"/>
                <a:cs typeface="Inconsolata SemiBold"/>
                <a:sym typeface="Inconsolata SemiBold"/>
              </a:rPr>
              <a:t>)</a:t>
            </a:r>
            <a:r>
              <a:rPr lang="en" sz="2500">
                <a:solidFill>
                  <a:srgbClr val="00C8E9"/>
                </a:solidFill>
                <a:latin typeface="Inconsolata SemiBold"/>
                <a:ea typeface="Inconsolata SemiBold"/>
                <a:cs typeface="Inconsolata SemiBold"/>
                <a:sym typeface="Inconsolata SemiBold"/>
              </a:rPr>
              <a:t> =&gt;</a:t>
            </a:r>
            <a:r>
              <a:rPr lang="en" sz="2500">
                <a:solidFill>
                  <a:srgbClr val="D4D4D4"/>
                </a:solidFill>
                <a:latin typeface="Inconsolata SemiBold"/>
                <a:ea typeface="Inconsolata SemiBold"/>
                <a:cs typeface="Inconsolata SemiBold"/>
                <a:sym typeface="Inconsolata SemiBold"/>
              </a:rPr>
              <a:t> </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AFC0DC"/>
                </a:solidFill>
                <a:latin typeface="Inconsolata SemiBold"/>
                <a:ea typeface="Inconsolata SemiBold"/>
                <a:cs typeface="Inconsolata SemiBold"/>
                <a:sym typeface="Inconsolata SemiBold"/>
              </a:rPr>
              <a:t> // Logic to update a pet</a:t>
            </a:r>
            <a:endParaRPr sz="25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 res</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json</a:t>
            </a:r>
            <a:r>
              <a:rPr lang="en" sz="2500">
                <a:solidFill>
                  <a:srgbClr val="D4D4D4"/>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'Pet updated'</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FFFFFF"/>
                </a:solidFill>
                <a:latin typeface="Inconsolata SemiBold"/>
                <a:ea typeface="Inconsolata SemiBold"/>
                <a:cs typeface="Inconsolata SemiBold"/>
                <a:sym typeface="Inconsolata SemiBold"/>
              </a:rPr>
              <a:t>});</a:t>
            </a:r>
            <a:endParaRPr sz="1900">
              <a:solidFill>
                <a:srgbClr val="FFFFFF"/>
              </a:solidFill>
              <a:latin typeface="Inconsolata SemiBold"/>
              <a:ea typeface="Inconsolata SemiBold"/>
              <a:cs typeface="Inconsolata SemiBold"/>
              <a:sym typeface="Inconsolata SemiBold"/>
            </a:endParaRPr>
          </a:p>
        </p:txBody>
      </p:sp>
      <p:sp>
        <p:nvSpPr>
          <p:cNvPr id="1094" name="Google Shape;1094;p91"/>
          <p:cNvSpPr/>
          <p:nvPr/>
        </p:nvSpPr>
        <p:spPr>
          <a:xfrm>
            <a:off x="1141275" y="9330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Requests must be concluded to prevent the client application from hanging indefinitely.</a:t>
            </a:r>
            <a:endParaRPr>
              <a:latin typeface="Roboto"/>
              <a:ea typeface="Roboto"/>
              <a:cs typeface="Roboto"/>
              <a:sym typeface="Roboto"/>
            </a:endParaRPr>
          </a:p>
        </p:txBody>
      </p:sp>
      <p:sp>
        <p:nvSpPr>
          <p:cNvPr id="1095" name="Google Shape;1095;p91"/>
          <p:cNvSpPr/>
          <p:nvPr/>
        </p:nvSpPr>
        <p:spPr>
          <a:xfrm>
            <a:off x="1141350" y="15241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Methods attached to the response object allow us to conclude a request-response cycle.</a:t>
            </a:r>
            <a:endParaRPr>
              <a:latin typeface="Roboto"/>
              <a:ea typeface="Roboto"/>
              <a:cs typeface="Roboto"/>
              <a:sym typeface="Roboto"/>
            </a:endParaRPr>
          </a:p>
        </p:txBody>
      </p:sp>
      <p:grpSp>
        <p:nvGrpSpPr>
          <p:cNvPr id="1096" name="Google Shape;1096;p91"/>
          <p:cNvGrpSpPr/>
          <p:nvPr/>
        </p:nvGrpSpPr>
        <p:grpSpPr>
          <a:xfrm>
            <a:off x="429795" y="969954"/>
            <a:ext cx="577822" cy="412443"/>
            <a:chOff x="453224" y="1424000"/>
            <a:chExt cx="510985" cy="364800"/>
          </a:xfrm>
        </p:grpSpPr>
        <p:sp>
          <p:nvSpPr>
            <p:cNvPr id="1097" name="Google Shape;1097;p91"/>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098" name="Google Shape;1098;p91"/>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1099" name="Google Shape;1099;p91"/>
          <p:cNvGrpSpPr/>
          <p:nvPr/>
        </p:nvGrpSpPr>
        <p:grpSpPr>
          <a:xfrm>
            <a:off x="429795" y="1561044"/>
            <a:ext cx="577822" cy="412443"/>
            <a:chOff x="453224" y="1424000"/>
            <a:chExt cx="510985" cy="364800"/>
          </a:xfrm>
        </p:grpSpPr>
        <p:sp>
          <p:nvSpPr>
            <p:cNvPr id="1100" name="Google Shape;1100;p91"/>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1101" name="Google Shape;1101;p91"/>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4" name="Google Shape;904;p74"/>
          <p:cNvSpPr txBox="1">
            <a:spLocks noGrp="1"/>
          </p:cNvSpPr>
          <p:nvPr>
            <p:ph type="subTitle" idx="1"/>
          </p:nvPr>
        </p:nvSpPr>
        <p:spPr>
          <a:xfrm>
            <a:off x="0" y="1644875"/>
            <a:ext cx="9187800" cy="2526600"/>
          </a:xfrm>
          <a:prstGeom prst="rect">
            <a:avLst/>
          </a:prstGeom>
        </p:spPr>
        <p:txBody>
          <a:bodyPr spcFirstLastPara="1" wrap="square" lIns="1828800" tIns="182875" rIns="1828800" bIns="182875" anchor="t" anchorCtr="0">
            <a:noAutofit/>
          </a:bodyPr>
          <a:lstStyle/>
          <a:p>
            <a:pPr marL="0" lvl="0" indent="0" algn="l" rtl="0">
              <a:lnSpc>
                <a:spcPct val="115000"/>
              </a:lnSpc>
              <a:spcBef>
                <a:spcPts val="0"/>
              </a:spcBef>
              <a:spcAft>
                <a:spcPts val="0"/>
              </a:spcAft>
              <a:buNone/>
            </a:pPr>
            <a:r>
              <a:rPr lang="en" b="1">
                <a:highlight>
                  <a:srgbClr val="FFFF00"/>
                </a:highlight>
              </a:rPr>
              <a:t>Express.js</a:t>
            </a:r>
            <a:r>
              <a:rPr lang="en"/>
              <a:t> is a lightweight framework for Node.js that allows you to write APIs, handle HTTP requests, and implement middleware in your server-side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0" name="Google Shape;910;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Express.js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911" name="Google Shape;911;p75"/>
          <p:cNvPicPr preferRelativeResize="0"/>
          <p:nvPr/>
        </p:nvPicPr>
        <p:blipFill>
          <a:blip r:embed="rId3">
            <a:alphaModFix/>
          </a:blip>
          <a:stretch>
            <a:fillRect/>
          </a:stretch>
        </p:blipFill>
        <p:spPr>
          <a:xfrm>
            <a:off x="3102610" y="2706650"/>
            <a:ext cx="4761125" cy="1443675"/>
          </a:xfrm>
          <a:prstGeom prst="rect">
            <a:avLst/>
          </a:prstGeom>
          <a:noFill/>
          <a:ln>
            <a:noFill/>
          </a:ln>
        </p:spPr>
      </p:pic>
      <p:sp>
        <p:nvSpPr>
          <p:cNvPr id="912" name="Google Shape;912;p75"/>
          <p:cNvSpPr/>
          <p:nvPr/>
        </p:nvSpPr>
        <p:spPr>
          <a:xfrm>
            <a:off x="453220" y="1043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913" name="Google Shape;913;p75"/>
          <p:cNvSpPr/>
          <p:nvPr/>
        </p:nvSpPr>
        <p:spPr>
          <a:xfrm rot="10800000" flipH="1">
            <a:off x="453220" y="1321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914" name="Google Shape;914;p75"/>
          <p:cNvSpPr/>
          <p:nvPr/>
        </p:nvSpPr>
        <p:spPr>
          <a:xfrm>
            <a:off x="453233" y="18191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915" name="Google Shape;915;p75"/>
          <p:cNvSpPr/>
          <p:nvPr/>
        </p:nvSpPr>
        <p:spPr>
          <a:xfrm rot="10800000" flipH="1">
            <a:off x="453233" y="20976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916" name="Google Shape;916;p75"/>
          <p:cNvSpPr/>
          <p:nvPr/>
        </p:nvSpPr>
        <p:spPr>
          <a:xfrm>
            <a:off x="1352550" y="9978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Express.js exists on the back end of an application.</a:t>
            </a:r>
            <a:endParaRPr>
              <a:latin typeface="Roboto"/>
              <a:ea typeface="Roboto"/>
              <a:cs typeface="Roboto"/>
              <a:sym typeface="Roboto"/>
            </a:endParaRPr>
          </a:p>
        </p:txBody>
      </p:sp>
      <p:sp>
        <p:nvSpPr>
          <p:cNvPr id="917" name="Google Shape;917;p75"/>
          <p:cNvSpPr/>
          <p:nvPr/>
        </p:nvSpPr>
        <p:spPr>
          <a:xfrm>
            <a:off x="1352550" y="17739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Express.js is considered the de facto standard for creating routes in Node.js applications.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route?</a:t>
            </a:r>
            <a:endParaRPr/>
          </a:p>
        </p:txBody>
      </p:sp>
      <p:sp>
        <p:nvSpPr>
          <p:cNvPr id="923" name="Google Shape;923;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29" name="Google Shape;929;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0" name="Google Shape;930;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Routes are a lot like traffic lanes at an airport. Certain lanes are designated for dropping people off, picking up passengers, picking up luggage, and so on. </a:t>
            </a:r>
            <a:endParaRPr/>
          </a:p>
        </p:txBody>
      </p:sp>
      <p:pic>
        <p:nvPicPr>
          <p:cNvPr id="931" name="Google Shape;931;p77"/>
          <p:cNvPicPr preferRelativeResize="0"/>
          <p:nvPr/>
        </p:nvPicPr>
        <p:blipFill>
          <a:blip r:embed="rId3">
            <a:alphaModFix/>
          </a:blip>
          <a:stretch>
            <a:fillRect/>
          </a:stretch>
        </p:blipFill>
        <p:spPr>
          <a:xfrm>
            <a:off x="1567223" y="1442519"/>
            <a:ext cx="5922426" cy="33313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37" name="Google Shape;937;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8" name="Google Shape;938;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Similarly, routes allow us to send and receive data depending on which route and </a:t>
            </a:r>
            <a:r>
              <a:rPr lang="en" b="1">
                <a:highlight>
                  <a:srgbClr val="FFFF00"/>
                </a:highlight>
              </a:rPr>
              <a:t>HTTP method</a:t>
            </a:r>
            <a:r>
              <a:rPr lang="en"/>
              <a:t> we use. A route can be used for different kinds of requests, to create, read, update, and delete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939" name="Google Shape;939;p78"/>
          <p:cNvGraphicFramePr/>
          <p:nvPr/>
        </p:nvGraphicFramePr>
        <p:xfrm>
          <a:off x="484650" y="1772675"/>
          <a:ext cx="3000000" cy="3000000"/>
        </p:xfrm>
        <a:graphic>
          <a:graphicData uri="http://schemas.openxmlformats.org/drawingml/2006/table">
            <a:tbl>
              <a:tblPr>
                <a:noFill/>
                <a:tableStyleId>{9ED5CB72-F906-4BD8-B974-C976193C2AAB}</a:tableStyleId>
              </a:tblPr>
              <a:tblGrid>
                <a:gridCol w="1581125">
                  <a:extLst>
                    <a:ext uri="{9D8B030D-6E8A-4147-A177-3AD203B41FA5}">
                      <a16:colId xmlns:a16="http://schemas.microsoft.com/office/drawing/2014/main" val="20000"/>
                    </a:ext>
                  </a:extLst>
                </a:gridCol>
                <a:gridCol w="6815375">
                  <a:extLst>
                    <a:ext uri="{9D8B030D-6E8A-4147-A177-3AD203B41FA5}">
                      <a16:colId xmlns:a16="http://schemas.microsoft.com/office/drawing/2014/main" val="20001"/>
                    </a:ext>
                  </a:extLst>
                </a:gridCol>
              </a:tblGrid>
              <a:tr h="713900">
                <a:tc>
                  <a:txBody>
                    <a:bodyPr/>
                    <a:lstStyle/>
                    <a:p>
                      <a:pPr marL="0" lvl="0" indent="0" algn="r" rtl="0">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713900">
                <a:tc>
                  <a:txBody>
                    <a:bodyPr/>
                    <a:lstStyle/>
                    <a:p>
                      <a:pPr marL="0" lvl="0" indent="0" algn="r" rtl="0">
                        <a:spcBef>
                          <a:spcPts val="0"/>
                        </a:spcBef>
                        <a:spcAft>
                          <a:spcPts val="0"/>
                        </a:spcAft>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713900">
                <a:tc>
                  <a:txBody>
                    <a:bodyPr/>
                    <a:lstStyle/>
                    <a:p>
                      <a:pPr marL="0" lvl="0" indent="0" algn="r" rtl="0">
                        <a:spcBef>
                          <a:spcPts val="0"/>
                        </a:spcBef>
                        <a:spcAft>
                          <a:spcPts val="0"/>
                        </a:spcAft>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r h="713900">
                <a:tc>
                  <a:txBody>
                    <a:bodyPr/>
                    <a:lstStyle/>
                    <a:p>
                      <a:pPr marL="0" lvl="0" indent="0" algn="r" rtl="0">
                        <a:spcBef>
                          <a:spcPts val="0"/>
                        </a:spcBef>
                        <a:spcAft>
                          <a:spcPts val="0"/>
                        </a:spcAft>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45" name="Google Shape;945;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6" name="Google Shape;946;p79"/>
          <p:cNvSpPr txBox="1"/>
          <p:nvPr/>
        </p:nvSpPr>
        <p:spPr>
          <a:xfrm>
            <a:off x="7632575" y="4014350"/>
            <a:ext cx="1316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Express Server</a:t>
            </a:r>
            <a:endParaRPr sz="1100" b="1">
              <a:latin typeface="Roboto"/>
              <a:ea typeface="Roboto"/>
              <a:cs typeface="Roboto"/>
              <a:sym typeface="Roboto"/>
            </a:endParaRPr>
          </a:p>
        </p:txBody>
      </p:sp>
      <p:pic>
        <p:nvPicPr>
          <p:cNvPr id="947" name="Google Shape;947;p79"/>
          <p:cNvPicPr preferRelativeResize="0"/>
          <p:nvPr/>
        </p:nvPicPr>
        <p:blipFill>
          <a:blip r:embed="rId3">
            <a:alphaModFix/>
          </a:blip>
          <a:stretch>
            <a:fillRect/>
          </a:stretch>
        </p:blipFill>
        <p:spPr>
          <a:xfrm>
            <a:off x="7785075" y="1817650"/>
            <a:ext cx="989076" cy="2310513"/>
          </a:xfrm>
          <a:prstGeom prst="rect">
            <a:avLst/>
          </a:prstGeom>
          <a:noFill/>
          <a:ln>
            <a:noFill/>
          </a:ln>
        </p:spPr>
      </p:pic>
      <p:sp>
        <p:nvSpPr>
          <p:cNvPr id="948" name="Google Shape;948;p79"/>
          <p:cNvSpPr/>
          <p:nvPr/>
        </p:nvSpPr>
        <p:spPr>
          <a:xfrm>
            <a:off x="310240" y="2443625"/>
            <a:ext cx="1221900" cy="12216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79"/>
          <p:cNvPicPr preferRelativeResize="0"/>
          <p:nvPr/>
        </p:nvPicPr>
        <p:blipFill>
          <a:blip r:embed="rId4">
            <a:alphaModFix/>
          </a:blip>
          <a:stretch>
            <a:fillRect/>
          </a:stretch>
        </p:blipFill>
        <p:spPr>
          <a:xfrm>
            <a:off x="245525" y="2615853"/>
            <a:ext cx="1351249" cy="926300"/>
          </a:xfrm>
          <a:prstGeom prst="rect">
            <a:avLst/>
          </a:prstGeom>
          <a:noFill/>
          <a:ln>
            <a:noFill/>
          </a:ln>
        </p:spPr>
      </p:pic>
      <p:sp>
        <p:nvSpPr>
          <p:cNvPr id="950" name="Google Shape;950;p79"/>
          <p:cNvSpPr txBox="1"/>
          <p:nvPr/>
        </p:nvSpPr>
        <p:spPr>
          <a:xfrm>
            <a:off x="167138" y="3665225"/>
            <a:ext cx="146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Web Browser </a:t>
            </a:r>
            <a:r>
              <a:rPr lang="en" sz="1100">
                <a:latin typeface="Roboto"/>
                <a:ea typeface="Roboto"/>
                <a:cs typeface="Roboto"/>
                <a:sym typeface="Roboto"/>
              </a:rPr>
              <a:t>(Client)</a:t>
            </a:r>
            <a:endParaRPr sz="1100">
              <a:latin typeface="Roboto"/>
              <a:ea typeface="Roboto"/>
              <a:cs typeface="Roboto"/>
              <a:sym typeface="Roboto"/>
            </a:endParaRPr>
          </a:p>
        </p:txBody>
      </p:sp>
      <p:pic>
        <p:nvPicPr>
          <p:cNvPr id="951" name="Google Shape;951;p79"/>
          <p:cNvPicPr preferRelativeResize="0"/>
          <p:nvPr/>
        </p:nvPicPr>
        <p:blipFill>
          <a:blip r:embed="rId5">
            <a:alphaModFix/>
          </a:blip>
          <a:stretch>
            <a:fillRect/>
          </a:stretch>
        </p:blipFill>
        <p:spPr>
          <a:xfrm>
            <a:off x="656405" y="2659145"/>
            <a:ext cx="483072" cy="483072"/>
          </a:xfrm>
          <a:prstGeom prst="rect">
            <a:avLst/>
          </a:prstGeom>
          <a:noFill/>
          <a:ln>
            <a:noFill/>
          </a:ln>
        </p:spPr>
      </p:pic>
      <p:sp>
        <p:nvSpPr>
          <p:cNvPr id="952" name="Google Shape;952;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is an overview of how client-side requests are routed:</a:t>
            </a:r>
            <a:endParaRPr/>
          </a:p>
        </p:txBody>
      </p:sp>
      <p:sp>
        <p:nvSpPr>
          <p:cNvPr id="953" name="Google Shape;953;p79"/>
          <p:cNvSpPr/>
          <p:nvPr/>
        </p:nvSpPr>
        <p:spPr>
          <a:xfrm>
            <a:off x="4708675" y="1455300"/>
            <a:ext cx="2493000" cy="3315900"/>
          </a:xfrm>
          <a:prstGeom prst="rect">
            <a:avLst/>
          </a:prstGeom>
          <a:solidFill>
            <a:srgbClr val="F2F5F9"/>
          </a:solidFill>
          <a:ln w="9525" cap="flat" cmpd="sng">
            <a:solidFill>
              <a:srgbClr val="78909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Routes</a:t>
            </a:r>
            <a:endParaRPr b="1">
              <a:latin typeface="Roboto"/>
              <a:ea typeface="Roboto"/>
              <a:cs typeface="Roboto"/>
              <a:sym typeface="Roboto"/>
            </a:endParaRPr>
          </a:p>
        </p:txBody>
      </p:sp>
      <p:graphicFrame>
        <p:nvGraphicFramePr>
          <p:cNvPr id="954" name="Google Shape;954;p79"/>
          <p:cNvGraphicFramePr/>
          <p:nvPr/>
        </p:nvGraphicFramePr>
        <p:xfrm>
          <a:off x="4880538" y="1889050"/>
          <a:ext cx="3000000" cy="3000000"/>
        </p:xfrm>
        <a:graphic>
          <a:graphicData uri="http://schemas.openxmlformats.org/drawingml/2006/table">
            <a:tbl>
              <a:tblPr>
                <a:noFill/>
                <a:tableStyleId>{9ED5CB72-F906-4BD8-B974-C976193C2AAB}</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latin typeface="Roboto"/>
                          <a:ea typeface="Roboto"/>
                          <a:cs typeface="Roboto"/>
                          <a:sym typeface="Roboto"/>
                        </a:rPr>
                        <a:t>Serves static assets like </a:t>
                      </a:r>
                      <a:br>
                        <a:rPr lang="en" sz="1000" b="1">
                          <a:latin typeface="Roboto"/>
                          <a:ea typeface="Roboto"/>
                          <a:cs typeface="Roboto"/>
                          <a:sym typeface="Roboto"/>
                        </a:rPr>
                      </a:br>
                      <a:r>
                        <a:rPr lang="en" sz="1000" b="1">
                          <a:latin typeface="Roboto"/>
                          <a:ea typeface="Roboto"/>
                          <a:cs typeface="Roboto"/>
                          <a:sym typeface="Roboto"/>
                        </a:rPr>
                        <a:t>'review html'. Listens for GET requests only.</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http://localhost:3001/reviews</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55" name="Google Shape;955;p79"/>
          <p:cNvGraphicFramePr/>
          <p:nvPr/>
        </p:nvGraphicFramePr>
        <p:xfrm>
          <a:off x="4880538" y="2837425"/>
          <a:ext cx="3000000" cy="3000000"/>
        </p:xfrm>
        <a:graphic>
          <a:graphicData uri="http://schemas.openxmlformats.org/drawingml/2006/table">
            <a:tbl>
              <a:tblPr>
                <a:noFill/>
                <a:tableStyleId>{9ED5CB72-F906-4BD8-B974-C976193C2AAB}</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Deletes a single review from the server. Listens for DELETE Requests. </a:t>
                      </a:r>
                      <a:endParaRPr sz="1000" b="1">
                        <a:solidFill>
                          <a:srgbClr val="FFFFFF"/>
                        </a:solidFill>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51470"/>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http://localhost:3001/api/reviews/:id</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56" name="Google Shape;956;p79"/>
          <p:cNvGraphicFramePr/>
          <p:nvPr/>
        </p:nvGraphicFramePr>
        <p:xfrm>
          <a:off x="4880538" y="3785800"/>
          <a:ext cx="3000000" cy="3000000"/>
        </p:xfrm>
        <a:graphic>
          <a:graphicData uri="http://schemas.openxmlformats.org/drawingml/2006/table">
            <a:tbl>
              <a:tblPr>
                <a:noFill/>
                <a:tableStyleId>{9ED5CB72-F906-4BD8-B974-C976193C2AAB}</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latin typeface="Roboto"/>
                          <a:ea typeface="Roboto"/>
                          <a:cs typeface="Roboto"/>
                          <a:sym typeface="Roboto"/>
                        </a:rPr>
                        <a:t>Accepts JSON containing username and password. Listens for POST requests.</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http://localhost:3001/api/login</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cxnSp>
        <p:nvCxnSpPr>
          <p:cNvPr id="957" name="Google Shape;957;p79"/>
          <p:cNvCxnSpPr/>
          <p:nvPr/>
        </p:nvCxnSpPr>
        <p:spPr>
          <a:xfrm rot="10800000" flipH="1">
            <a:off x="1479525" y="2045050"/>
            <a:ext cx="539700" cy="539700"/>
          </a:xfrm>
          <a:prstGeom prst="straightConnector1">
            <a:avLst/>
          </a:prstGeom>
          <a:noFill/>
          <a:ln w="9525" cap="flat" cmpd="sng">
            <a:solidFill>
              <a:srgbClr val="000000"/>
            </a:solidFill>
            <a:prstDash val="solid"/>
            <a:round/>
            <a:headEnd type="stealth" w="med" len="med"/>
            <a:tailEnd type="stealth" w="med" len="med"/>
          </a:ln>
        </p:spPr>
      </p:cxnSp>
      <p:cxnSp>
        <p:nvCxnSpPr>
          <p:cNvPr id="958" name="Google Shape;958;p79"/>
          <p:cNvCxnSpPr/>
          <p:nvPr/>
        </p:nvCxnSpPr>
        <p:spPr>
          <a:xfrm>
            <a:off x="1532150" y="3294525"/>
            <a:ext cx="539700" cy="539700"/>
          </a:xfrm>
          <a:prstGeom prst="straightConnector1">
            <a:avLst/>
          </a:prstGeom>
          <a:noFill/>
          <a:ln w="9525" cap="flat" cmpd="sng">
            <a:solidFill>
              <a:srgbClr val="000000"/>
            </a:solidFill>
            <a:prstDash val="solid"/>
            <a:round/>
            <a:headEnd type="stealth" w="med" len="med"/>
            <a:tailEnd type="stealth" w="med" len="med"/>
          </a:ln>
        </p:spPr>
      </p:cxnSp>
      <p:cxnSp>
        <p:nvCxnSpPr>
          <p:cNvPr id="959" name="Google Shape;959;p79"/>
          <p:cNvCxnSpPr/>
          <p:nvPr/>
        </p:nvCxnSpPr>
        <p:spPr>
          <a:xfrm>
            <a:off x="1595225" y="2978225"/>
            <a:ext cx="487500" cy="0"/>
          </a:xfrm>
          <a:prstGeom prst="straightConnector1">
            <a:avLst/>
          </a:prstGeom>
          <a:noFill/>
          <a:ln w="9525" cap="flat" cmpd="sng">
            <a:solidFill>
              <a:srgbClr val="000000"/>
            </a:solidFill>
            <a:prstDash val="solid"/>
            <a:round/>
            <a:headEnd type="stealth" w="med" len="med"/>
            <a:tailEnd type="stealth" w="med" len="med"/>
          </a:ln>
        </p:spPr>
      </p:cxnSp>
      <p:cxnSp>
        <p:nvCxnSpPr>
          <p:cNvPr id="960" name="Google Shape;960;p79"/>
          <p:cNvCxnSpPr/>
          <p:nvPr/>
        </p:nvCxnSpPr>
        <p:spPr>
          <a:xfrm>
            <a:off x="4236525" y="2045050"/>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1" name="Google Shape;961;p79"/>
          <p:cNvCxnSpPr/>
          <p:nvPr/>
        </p:nvCxnSpPr>
        <p:spPr>
          <a:xfrm>
            <a:off x="4236525" y="2978225"/>
            <a:ext cx="602400" cy="0"/>
          </a:xfrm>
          <a:prstGeom prst="straightConnector1">
            <a:avLst/>
          </a:prstGeom>
          <a:noFill/>
          <a:ln w="9525" cap="flat" cmpd="sng">
            <a:solidFill>
              <a:srgbClr val="000000"/>
            </a:solidFill>
            <a:prstDash val="solid"/>
            <a:round/>
            <a:headEnd type="stealth" w="med" len="med"/>
            <a:tailEnd type="stealth" w="med" len="med"/>
          </a:ln>
        </p:spPr>
      </p:cxnSp>
      <p:graphicFrame>
        <p:nvGraphicFramePr>
          <p:cNvPr id="962" name="Google Shape;962;p79"/>
          <p:cNvGraphicFramePr/>
          <p:nvPr/>
        </p:nvGraphicFramePr>
        <p:xfrm>
          <a:off x="2145813" y="1880025"/>
          <a:ext cx="3000000" cy="3000000"/>
        </p:xfrm>
        <a:graphic>
          <a:graphicData uri="http://schemas.openxmlformats.org/drawingml/2006/table">
            <a:tbl>
              <a:tblPr>
                <a:noFill/>
                <a:tableStyleId>{9ED5CB72-F906-4BD8-B974-C976193C2AAB}</a:tableStyleId>
              </a:tblPr>
              <a:tblGrid>
                <a:gridCol w="2013800">
                  <a:extLst>
                    <a:ext uri="{9D8B030D-6E8A-4147-A177-3AD203B41FA5}">
                      <a16:colId xmlns:a16="http://schemas.microsoft.com/office/drawing/2014/main" val="20000"/>
                    </a:ext>
                  </a:extLst>
                </a:gridCol>
              </a:tblGrid>
              <a:tr h="152500">
                <a:tc>
                  <a:txBody>
                    <a:bodyPr/>
                    <a:lstStyle/>
                    <a:p>
                      <a:pPr marL="0" lvl="0" indent="0" algn="l" rtl="0">
                        <a:spcBef>
                          <a:spcPts val="0"/>
                        </a:spcBef>
                        <a:spcAft>
                          <a:spcPts val="0"/>
                        </a:spcAft>
                        <a:buNone/>
                      </a:pPr>
                      <a:r>
                        <a:rPr lang="en" sz="1000" b="1">
                          <a:latin typeface="Roboto"/>
                          <a:ea typeface="Roboto"/>
                          <a:cs typeface="Roboto"/>
                          <a:sym typeface="Roboto"/>
                        </a:rPr>
                        <a:t>Get Request</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63" name="Google Shape;963;p79"/>
          <p:cNvGraphicFramePr/>
          <p:nvPr/>
        </p:nvGraphicFramePr>
        <p:xfrm>
          <a:off x="2145813" y="2837413"/>
          <a:ext cx="3000000" cy="3000000"/>
        </p:xfrm>
        <a:graphic>
          <a:graphicData uri="http://schemas.openxmlformats.org/drawingml/2006/table">
            <a:tbl>
              <a:tblPr>
                <a:noFill/>
                <a:tableStyleId>{9ED5CB72-F906-4BD8-B974-C976193C2AAB}</a:tableStyleId>
              </a:tblPr>
              <a:tblGrid>
                <a:gridCol w="2013800">
                  <a:extLst>
                    <a:ext uri="{9D8B030D-6E8A-4147-A177-3AD203B41FA5}">
                      <a16:colId xmlns:a16="http://schemas.microsoft.com/office/drawing/2014/main" val="20000"/>
                    </a:ext>
                  </a:extLst>
                </a:gridCol>
              </a:tblGrid>
              <a:tr h="239500">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Delete Request</a:t>
                      </a:r>
                      <a:endParaRPr sz="1000" b="1">
                        <a:solidFill>
                          <a:srgbClr val="FFFFFF"/>
                        </a:solidFill>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51470"/>
                    </a:solidFill>
                  </a:tcPr>
                </a:tc>
                <a:extLst>
                  <a:ext uri="{0D108BD9-81ED-4DB2-BD59-A6C34878D82A}">
                    <a16:rowId xmlns:a16="http://schemas.microsoft.com/office/drawing/2014/main" val="10000"/>
                  </a:ext>
                </a:extLst>
              </a:tr>
              <a:tr h="208250">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http://localhost:3001/reviews/56</a:t>
                      </a:r>
                      <a:endParaRPr sz="800">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64" name="Google Shape;964;p79"/>
          <p:cNvGraphicFramePr/>
          <p:nvPr/>
        </p:nvGraphicFramePr>
        <p:xfrm>
          <a:off x="2161800" y="3768988"/>
          <a:ext cx="3000000" cy="3000000"/>
        </p:xfrm>
        <a:graphic>
          <a:graphicData uri="http://schemas.openxmlformats.org/drawingml/2006/table">
            <a:tbl>
              <a:tblPr>
                <a:noFill/>
                <a:tableStyleId>{9ED5CB72-F906-4BD8-B974-C976193C2AAB}</a:tableStyleId>
              </a:tblPr>
              <a:tblGrid>
                <a:gridCol w="2013800">
                  <a:extLst>
                    <a:ext uri="{9D8B030D-6E8A-4147-A177-3AD203B41FA5}">
                      <a16:colId xmlns:a16="http://schemas.microsoft.com/office/drawing/2014/main" val="20000"/>
                    </a:ext>
                  </a:extLst>
                </a:gridCol>
              </a:tblGrid>
              <a:tr h="126375">
                <a:tc>
                  <a:txBody>
                    <a:bodyPr/>
                    <a:lstStyle/>
                    <a:p>
                      <a:pPr marL="0" lvl="0" indent="0" algn="l" rtl="0">
                        <a:spcBef>
                          <a:spcPts val="0"/>
                        </a:spcBef>
                        <a:spcAft>
                          <a:spcPts val="0"/>
                        </a:spcAft>
                        <a:buNone/>
                      </a:pPr>
                      <a:r>
                        <a:rPr lang="en" sz="1000" b="1">
                          <a:latin typeface="Roboto"/>
                          <a:ea typeface="Roboto"/>
                          <a:cs typeface="Roboto"/>
                          <a:sym typeface="Roboto"/>
                        </a:rPr>
                        <a:t>POST Request</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607200">
                <a:tc>
                  <a:txBody>
                    <a:bodyPr/>
                    <a:lstStyle/>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"Username": "keyb0redFan",</a:t>
                      </a:r>
                      <a:endParaRPr sz="8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"Password": "alijfauro6!%",</a:t>
                      </a:r>
                      <a:endParaRPr sz="8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cxnSp>
        <p:nvCxnSpPr>
          <p:cNvPr id="965" name="Google Shape;965;p79"/>
          <p:cNvCxnSpPr/>
          <p:nvPr/>
        </p:nvCxnSpPr>
        <p:spPr>
          <a:xfrm>
            <a:off x="4236525" y="3890950"/>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6" name="Google Shape;966;p79"/>
          <p:cNvCxnSpPr/>
          <p:nvPr/>
        </p:nvCxnSpPr>
        <p:spPr>
          <a:xfrm>
            <a:off x="7095075" y="2055263"/>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7" name="Google Shape;967;p79"/>
          <p:cNvCxnSpPr/>
          <p:nvPr/>
        </p:nvCxnSpPr>
        <p:spPr>
          <a:xfrm>
            <a:off x="7095075" y="2988438"/>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8" name="Google Shape;968;p79"/>
          <p:cNvCxnSpPr/>
          <p:nvPr/>
        </p:nvCxnSpPr>
        <p:spPr>
          <a:xfrm>
            <a:off x="7095075" y="3901163"/>
            <a:ext cx="602400" cy="0"/>
          </a:xfrm>
          <a:prstGeom prst="straightConnector1">
            <a:avLst/>
          </a:prstGeom>
          <a:noFill/>
          <a:ln w="9525" cap="flat" cmpd="sng">
            <a:solidFill>
              <a:srgbClr val="000000"/>
            </a:solidFill>
            <a:prstDash val="solid"/>
            <a:round/>
            <a:headEnd type="stealth"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RESTful API?</a:t>
            </a:r>
            <a:endParaRPr/>
          </a:p>
        </p:txBody>
      </p:sp>
      <p:sp>
        <p:nvSpPr>
          <p:cNvPr id="974" name="Google Shape;974;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888</Words>
  <Application>Microsoft Office PowerPoint</Application>
  <PresentationFormat>On-screen Show (16:9)</PresentationFormat>
  <Paragraphs>107</Paragraphs>
  <Slides>20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Caveat</vt:lpstr>
      <vt:lpstr>Inconsolata</vt:lpstr>
      <vt:lpstr>Inconsolata SemiBold</vt:lpstr>
      <vt:lpstr>Oswald</vt:lpstr>
      <vt:lpstr>Oswald Light</vt:lpstr>
      <vt:lpstr>Oswald Medium</vt:lpstr>
      <vt:lpstr>Roboto</vt:lpstr>
      <vt:lpstr>Roboto Light</vt:lpstr>
      <vt:lpstr>Roboto Medium</vt:lpstr>
      <vt:lpstr>Roboto Thin</vt:lpstr>
      <vt:lpstr>Simple Light</vt:lpstr>
      <vt:lpstr>Unbranded</vt:lpstr>
      <vt:lpstr>Express.js</vt:lpstr>
      <vt:lpstr>What is Express.js?</vt:lpstr>
      <vt:lpstr>PowerPoint Presentation</vt:lpstr>
      <vt:lpstr>Express.js  </vt:lpstr>
      <vt:lpstr>What is a route?</vt:lpstr>
      <vt:lpstr>Routes</vt:lpstr>
      <vt:lpstr>Routes</vt:lpstr>
      <vt:lpstr>Routes</vt:lpstr>
      <vt:lpstr>What is a RESTful API?</vt:lpstr>
      <vt:lpstr>PowerPoint Presentation</vt:lpstr>
      <vt:lpstr>What is a RESTful API? </vt:lpstr>
      <vt:lpstr>What are the HTTP methods?  </vt:lpstr>
      <vt:lpstr>HTTP methods </vt:lpstr>
      <vt:lpstr>What does the code look like?</vt:lpstr>
      <vt:lpstr>Code Snippets </vt:lpstr>
      <vt:lpstr>Code Snippets (Continued) </vt:lpstr>
      <vt:lpstr>How does this relate to the front end?</vt:lpstr>
      <vt:lpstr>Client-Side Requests</vt:lpstr>
      <vt:lpstr>Making fetch() requests will be no different than making calls to a third-party API. The only difference is that this API will run locally.</vt:lpstr>
      <vt:lpstr>Resolving Requests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Express.js</dc:title>
  <cp:lastModifiedBy>Benjamin Machock</cp:lastModifiedBy>
  <cp:revision>1</cp:revision>
  <dcterms:modified xsi:type="dcterms:W3CDTF">2022-06-01T17:01:12Z</dcterms:modified>
</cp:coreProperties>
</file>